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67" r:id="rId3"/>
    <p:sldId id="795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4097A-34F0-49B1-B8F5-6A9ED6434CA9}" type="datetimeFigureOut">
              <a:rPr lang="de-DE" smtClean="0"/>
              <a:t>03.01.2023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95128-56F6-4458-9E1F-D496274BBF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216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Das ist eine Übersicht die zeigt, welchen Weg die </a:t>
            </a:r>
            <a:r>
              <a:rPr lang="de-DE" dirty="0" err="1"/>
              <a:t>SuS</a:t>
            </a:r>
            <a:r>
              <a:rPr lang="de-DE" dirty="0"/>
              <a:t> bisher gegangen sind und auch in der Oberstufe gehen werden, sofern dies die Corona-Situation zulässt. Eventuell müssen einige Veranstaltungen / Aspekte gekürzt werden. In der Q1 sollen die Workshoptage zum Thema ‚Entscheidungskompetenz I &amp;II sowie das Hochschulpraktikum von 5 Tagen stattfinden. Weitere Infos erhalten </a:t>
            </a:r>
            <a:r>
              <a:rPr lang="de-DE" dirty="0" err="1"/>
              <a:t>SuS</a:t>
            </a:r>
            <a:r>
              <a:rPr lang="de-DE" dirty="0"/>
              <a:t> / Eltern sobald Termine und Ablauf klar sind. Frau Bürger wird bald wieder ihre Beratungstätigkeit an der Schule aufnehmen (siehe Folgefolien: falls jetzt schon Bedarf besteht) . Die </a:t>
            </a:r>
            <a:r>
              <a:rPr lang="de-DE" dirty="0" err="1"/>
              <a:t>SuS</a:t>
            </a:r>
            <a:r>
              <a:rPr lang="de-DE" dirty="0"/>
              <a:t> werden über ihre Schulpostfächer in regelmäßigen Abständen von Frau Röpke über digitale Zusatzangebote, wie z.B. </a:t>
            </a:r>
            <a:r>
              <a:rPr lang="de-DE"/>
              <a:t>BO-Messen informiert.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895128-56F6-4458-9E1F-D496274BBF3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38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1763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F7EE-B0E4-4C83-941E-85593E58AC8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19307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3EF4-3A69-418B-993B-DEAB71D77CE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29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hteck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B7A5-8366-4297-8FF1-E435667185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390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6182" y="538008"/>
            <a:ext cx="10135528" cy="71734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Aft>
                <a:spcPts val="498"/>
              </a:spcAft>
              <a:defRPr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Hier steht die Überschrift zu diesem</a:t>
            </a:r>
            <a:br>
              <a:rPr lang="de-DE" dirty="0"/>
            </a:br>
            <a:r>
              <a:rPr lang="de-DE" dirty="0"/>
              <a:t>Teil ihrer Präsentation.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6182" y="2007171"/>
            <a:ext cx="10135528" cy="61285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98"/>
              </a:spcAft>
              <a:buClr>
                <a:srgbClr val="E2001A"/>
              </a:buClr>
              <a:buSzPct val="60000"/>
              <a:buFont typeface="Symbol" pitchFamily="18" charset="2"/>
              <a:buNone/>
              <a:defRPr b="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  <a:br>
              <a:rPr lang="de-DE" dirty="0"/>
            </a:br>
            <a:r>
              <a:rPr lang="de-DE" dirty="0"/>
              <a:t>Fließtext oder Aufzählungspunkt.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633491" y="6523309"/>
            <a:ext cx="7506028" cy="2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20" rIns="91434" bIns="45720" numCol="1" anchor="t" anchorCtr="0" compatLnSpc="1">
            <a:prstTxWarp prst="textNoShape">
              <a:avLst/>
            </a:prstTxWarp>
          </a:bodyPr>
          <a:lstStyle>
            <a:lvl1pPr>
              <a:defRPr lang="de-DE" smtClean="0"/>
            </a:lvl1pPr>
          </a:lstStyle>
          <a:p>
            <a:r>
              <a:rPr lang="de-DE"/>
              <a:t>Abitur - und dann? Herzog 2021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56182" y="2795704"/>
            <a:ext cx="10135528" cy="1986680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341391" indent="-341391">
              <a:lnSpc>
                <a:spcPct val="100000"/>
              </a:lnSpc>
              <a:spcBef>
                <a:spcPts val="0"/>
              </a:spcBef>
              <a:spcAft>
                <a:spcPts val="398"/>
              </a:spcAft>
              <a:buClr>
                <a:srgbClr val="E2001A"/>
              </a:buClr>
              <a:buFont typeface="Arial" pitchFamily="34" charset="0"/>
              <a:buChar char="▬"/>
              <a:defRPr/>
            </a:lvl1pPr>
            <a:lvl2pPr marL="806063" indent="-284493">
              <a:spcBef>
                <a:spcPts val="0"/>
              </a:spcBef>
              <a:spcAft>
                <a:spcPts val="896"/>
              </a:spcAft>
              <a:buClr>
                <a:srgbClr val="58595B"/>
              </a:buClr>
              <a:buFont typeface="Arial" pitchFamily="34" charset="0"/>
              <a:buChar char="•"/>
              <a:defRPr sz="1991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2pPr>
            <a:lvl3pPr marL="1119005" indent="-284493">
              <a:spcBef>
                <a:spcPts val="0"/>
              </a:spcBef>
              <a:spcAft>
                <a:spcPts val="1095"/>
              </a:spcAft>
              <a:buClr>
                <a:srgbClr val="58595B"/>
              </a:buClr>
              <a:buFont typeface="Arial" pitchFamily="34" charset="0"/>
              <a:buChar char="•"/>
              <a:defRPr sz="1593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3pPr>
            <a:lvl4pPr marL="1370306" indent="0">
              <a:buFontTx/>
              <a:buNone/>
              <a:defRPr/>
            </a:lvl4pPr>
            <a:lvl5pPr marL="1822334" indent="0">
              <a:buFontTx/>
              <a:buNone/>
              <a:defRPr/>
            </a:lvl5pPr>
          </a:lstStyle>
          <a:p>
            <a:pPr lvl="0"/>
            <a:r>
              <a:rPr lang="de-DE" dirty="0"/>
              <a:t>Aufzählungspunkt</a:t>
            </a:r>
          </a:p>
          <a:p>
            <a:pPr lvl="1"/>
            <a:r>
              <a:rPr lang="de-DE" dirty="0"/>
              <a:t>Zweite Ebene </a:t>
            </a:r>
          </a:p>
          <a:p>
            <a:pPr lvl="1"/>
            <a:r>
              <a:rPr lang="de-DE" dirty="0"/>
              <a:t>Zweite Ebene </a:t>
            </a:r>
            <a:r>
              <a:rPr lang="de-DE" dirty="0" err="1"/>
              <a:t>Bulletpoint</a:t>
            </a:r>
            <a:endParaRPr lang="de-DE" dirty="0"/>
          </a:p>
          <a:p>
            <a:pPr lvl="2"/>
            <a:r>
              <a:rPr lang="de-DE" dirty="0"/>
              <a:t>Dritte Ebene</a:t>
            </a:r>
          </a:p>
          <a:p>
            <a:pPr lvl="2"/>
            <a:r>
              <a:rPr lang="de-DE" dirty="0"/>
              <a:t>dritter </a:t>
            </a:r>
            <a:r>
              <a:rPr lang="de-DE" dirty="0" err="1"/>
              <a:t>Bulletpoint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1250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6182" y="538008"/>
            <a:ext cx="10135528" cy="71734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Aft>
                <a:spcPts val="498"/>
              </a:spcAft>
              <a:defRPr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Hier steht die Überschrift zu diesem</a:t>
            </a:r>
            <a:br>
              <a:rPr lang="de-DE" dirty="0"/>
            </a:br>
            <a:r>
              <a:rPr lang="de-DE" dirty="0"/>
              <a:t>Teil ihrer Präsentation.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633491" y="6523308"/>
            <a:ext cx="7506028" cy="25089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Abitur - und dann? Herzog 2021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56182" y="2007171"/>
            <a:ext cx="5019955" cy="1832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41391" indent="-341391">
              <a:lnSpc>
                <a:spcPct val="100000"/>
              </a:lnSpc>
              <a:spcBef>
                <a:spcPts val="0"/>
              </a:spcBef>
              <a:spcAft>
                <a:spcPts val="398"/>
              </a:spcAft>
              <a:buClr>
                <a:srgbClr val="E2001A"/>
              </a:buClr>
              <a:buFont typeface="Arial" pitchFamily="34" charset="0"/>
              <a:buChar char="▬"/>
              <a:defRPr/>
            </a:lvl1pPr>
            <a:lvl2pPr marL="806063" indent="-284493">
              <a:spcBef>
                <a:spcPts val="0"/>
              </a:spcBef>
              <a:spcAft>
                <a:spcPts val="896"/>
              </a:spcAft>
              <a:buClr>
                <a:srgbClr val="58595B"/>
              </a:buClr>
              <a:buFont typeface="Arial" pitchFamily="34" charset="0"/>
              <a:buChar char="•"/>
              <a:defRPr sz="1991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2pPr>
            <a:lvl3pPr marL="1119005" indent="-284493">
              <a:spcBef>
                <a:spcPts val="0"/>
              </a:spcBef>
              <a:spcAft>
                <a:spcPts val="1095"/>
              </a:spcAft>
              <a:buClr>
                <a:srgbClr val="58595B"/>
              </a:buClr>
              <a:buFont typeface="Arial" pitchFamily="34" charset="0"/>
              <a:buChar char="•"/>
              <a:defRPr sz="1593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3pPr>
            <a:lvl4pPr marL="1370306" indent="0">
              <a:buFontTx/>
              <a:buNone/>
              <a:defRPr/>
            </a:lvl4pPr>
            <a:lvl5pPr marL="1822334" indent="0">
              <a:buFontTx/>
              <a:buNone/>
              <a:defRPr/>
            </a:lvl5pPr>
          </a:lstStyle>
          <a:p>
            <a:pPr lvl="0"/>
            <a:r>
              <a:rPr lang="de-DE" dirty="0"/>
              <a:t>Aufzählungspunkt</a:t>
            </a:r>
          </a:p>
          <a:p>
            <a:pPr lvl="1"/>
            <a:r>
              <a:rPr lang="de-DE" dirty="0"/>
              <a:t>Zweite Ebene </a:t>
            </a:r>
          </a:p>
          <a:p>
            <a:pPr lvl="1"/>
            <a:r>
              <a:rPr lang="de-DE" dirty="0"/>
              <a:t>Zweite Ebene </a:t>
            </a:r>
            <a:r>
              <a:rPr lang="de-DE" dirty="0" err="1"/>
              <a:t>Bulletpoint</a:t>
            </a:r>
            <a:endParaRPr lang="de-DE" dirty="0"/>
          </a:p>
          <a:p>
            <a:pPr lvl="2"/>
            <a:r>
              <a:rPr lang="de-DE" dirty="0"/>
              <a:t>Dritte Ebene</a:t>
            </a:r>
          </a:p>
          <a:p>
            <a:pPr lvl="2"/>
            <a:r>
              <a:rPr lang="de-DE" dirty="0"/>
              <a:t>dritter </a:t>
            </a:r>
            <a:r>
              <a:rPr lang="de-DE" dirty="0" err="1"/>
              <a:t>Bulletpoint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095659" y="2007172"/>
            <a:ext cx="5019955" cy="18245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de-DE" dirty="0" smtClean="0"/>
            </a:lvl1pPr>
            <a:lvl2pPr>
              <a:defRPr lang="de-DE" sz="1991" dirty="0" smtClean="0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2pPr>
            <a:lvl3pPr>
              <a:defRPr lang="de-DE" sz="1593" dirty="0" smtClean="0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3pPr>
            <a:lvl5pPr>
              <a:defRPr lang="de-DE" dirty="0"/>
            </a:lvl5pPr>
          </a:lstStyle>
          <a:p>
            <a:pPr marL="341391" lvl="0" indent="-341391">
              <a:lnSpc>
                <a:spcPct val="100000"/>
              </a:lnSpc>
              <a:spcBef>
                <a:spcPts val="0"/>
              </a:spcBef>
              <a:spcAft>
                <a:spcPts val="398"/>
              </a:spcAft>
              <a:buClr>
                <a:srgbClr val="E2001A"/>
              </a:buClr>
              <a:buFont typeface="Arial" pitchFamily="34" charset="0"/>
              <a:buChar char="▬"/>
            </a:pPr>
            <a:r>
              <a:rPr lang="de-DE" dirty="0"/>
              <a:t>Aufzählungspunkt</a:t>
            </a:r>
          </a:p>
          <a:p>
            <a:pPr marL="806063" lvl="1" indent="-284493">
              <a:spcBef>
                <a:spcPts val="0"/>
              </a:spcBef>
              <a:spcAft>
                <a:spcPts val="896"/>
              </a:spcAft>
              <a:buClr>
                <a:srgbClr val="58595B"/>
              </a:buClr>
              <a:buFont typeface="Arial" pitchFamily="34" charset="0"/>
              <a:buChar char="•"/>
            </a:pPr>
            <a:r>
              <a:rPr lang="de-DE" dirty="0"/>
              <a:t>Zweite Ebene </a:t>
            </a:r>
          </a:p>
          <a:p>
            <a:pPr marL="806063" lvl="1" indent="-284493">
              <a:spcBef>
                <a:spcPts val="0"/>
              </a:spcBef>
              <a:spcAft>
                <a:spcPts val="896"/>
              </a:spcAft>
              <a:buClr>
                <a:srgbClr val="58595B"/>
              </a:buClr>
              <a:buFont typeface="Arial" pitchFamily="34" charset="0"/>
              <a:buChar char="•"/>
            </a:pPr>
            <a:r>
              <a:rPr lang="de-DE" dirty="0"/>
              <a:t>Zweite Ebene </a:t>
            </a:r>
            <a:r>
              <a:rPr lang="de-DE" dirty="0" err="1"/>
              <a:t>Bulletpoint</a:t>
            </a:r>
            <a:endParaRPr lang="de-DE" dirty="0"/>
          </a:p>
          <a:p>
            <a:pPr marL="1119005" lvl="2" indent="-284493">
              <a:spcBef>
                <a:spcPts val="0"/>
              </a:spcBef>
              <a:spcAft>
                <a:spcPts val="1095"/>
              </a:spcAft>
              <a:buClr>
                <a:srgbClr val="58595B"/>
              </a:buClr>
              <a:buFont typeface="Arial" pitchFamily="34" charset="0"/>
              <a:buChar char="•"/>
            </a:pPr>
            <a:r>
              <a:rPr lang="de-DE" dirty="0"/>
              <a:t>Dritte Ebene</a:t>
            </a:r>
          </a:p>
          <a:p>
            <a:pPr marL="1119005" lvl="2" indent="-284493">
              <a:spcBef>
                <a:spcPts val="0"/>
              </a:spcBef>
              <a:spcAft>
                <a:spcPts val="1095"/>
              </a:spcAft>
              <a:buClr>
                <a:srgbClr val="58595B"/>
              </a:buClr>
              <a:buFont typeface="Arial" pitchFamily="34" charset="0"/>
              <a:buChar char="•"/>
            </a:pPr>
            <a:r>
              <a:rPr lang="de-DE" dirty="0"/>
              <a:t>dritter </a:t>
            </a:r>
            <a:r>
              <a:rPr lang="de-DE" dirty="0" err="1"/>
              <a:t>Bulletpoint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7937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6182" y="538008"/>
            <a:ext cx="10135528" cy="71734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Aft>
                <a:spcPts val="498"/>
              </a:spcAft>
              <a:defRPr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Hier steht die Überschrift zu diesem</a:t>
            </a:r>
            <a:br>
              <a:rPr lang="de-DE" dirty="0"/>
            </a:br>
            <a:r>
              <a:rPr lang="de-DE" dirty="0"/>
              <a:t>Teil ihrer Präsentation.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633491" y="6523308"/>
            <a:ext cx="7506028" cy="25089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Abitur - und dann? Herzog 2021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56182" y="2007173"/>
            <a:ext cx="5019955" cy="21445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98"/>
              </a:spcAft>
              <a:buClr>
                <a:srgbClr val="E2001A"/>
              </a:buClr>
              <a:buFontTx/>
              <a:buNone/>
              <a:defRPr b="0" baseline="0"/>
            </a:lvl1pPr>
            <a:lvl2pPr marL="521570" indent="0">
              <a:spcBef>
                <a:spcPts val="0"/>
              </a:spcBef>
              <a:spcAft>
                <a:spcPts val="896"/>
              </a:spcAft>
              <a:buClr>
                <a:srgbClr val="58595B"/>
              </a:buClr>
              <a:buFontTx/>
              <a:buNone/>
              <a:defRPr sz="1991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2pPr>
            <a:lvl3pPr marL="834512" indent="0">
              <a:spcBef>
                <a:spcPts val="0"/>
              </a:spcBef>
              <a:spcAft>
                <a:spcPts val="1095"/>
              </a:spcAft>
              <a:buClr>
                <a:srgbClr val="58595B"/>
              </a:buClr>
              <a:buFontTx/>
              <a:buNone/>
              <a:defRPr sz="1593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3pPr>
            <a:lvl4pPr marL="1370306" indent="0">
              <a:buFontTx/>
              <a:buNone/>
              <a:defRPr/>
            </a:lvl4pPr>
            <a:lvl5pPr marL="1822334" indent="0">
              <a:buFontTx/>
              <a:buNone/>
              <a:defRPr/>
            </a:lvl5pPr>
          </a:lstStyle>
          <a:p>
            <a:pPr lvl="0"/>
            <a:r>
              <a:rPr lang="de-DE" dirty="0"/>
              <a:t>Textinhalte in Kombination mit einem Bild kann so platziert werden. Bild ist oben bündig zum Text zu platzieren.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Der Text ist in Arial Regular 20/24 gehalten und sollte nur bei großen Textmengen auf 16/20 gesetzt werden.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6086514" y="2078857"/>
            <a:ext cx="4785723" cy="273633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 dirty="0"/>
              <a:t>Abbildung</a:t>
            </a:r>
          </a:p>
        </p:txBody>
      </p:sp>
    </p:spTree>
    <p:extLst>
      <p:ext uri="{BB962C8B-B14F-4D97-AF65-F5344CB8AC3E}">
        <p14:creationId xmlns:p14="http://schemas.microsoft.com/office/powerpoint/2010/main" val="137242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 ho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6182" y="538008"/>
            <a:ext cx="10135528" cy="71734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Aft>
                <a:spcPts val="498"/>
              </a:spcAft>
              <a:defRPr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Hier steht die Überschrift zu diesem</a:t>
            </a:r>
            <a:br>
              <a:rPr lang="de-DE" dirty="0"/>
            </a:br>
            <a:r>
              <a:rPr lang="de-DE" dirty="0"/>
              <a:t>Teil ihrer Präsentation.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633491" y="6523308"/>
            <a:ext cx="7506028" cy="25089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Abitur - und dann? Herzog 2021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56182" y="2007172"/>
            <a:ext cx="5019955" cy="21445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98"/>
              </a:spcAft>
              <a:buClr>
                <a:srgbClr val="E2001A"/>
              </a:buClr>
              <a:buFontTx/>
              <a:buNone/>
              <a:defRPr b="0" baseline="0"/>
            </a:lvl1pPr>
            <a:lvl2pPr marL="521570" indent="0">
              <a:spcBef>
                <a:spcPts val="0"/>
              </a:spcBef>
              <a:spcAft>
                <a:spcPts val="896"/>
              </a:spcAft>
              <a:buClr>
                <a:srgbClr val="58595B"/>
              </a:buClr>
              <a:buFontTx/>
              <a:buNone/>
              <a:defRPr sz="1991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2pPr>
            <a:lvl3pPr marL="834512" indent="0">
              <a:spcBef>
                <a:spcPts val="0"/>
              </a:spcBef>
              <a:spcAft>
                <a:spcPts val="1095"/>
              </a:spcAft>
              <a:buClr>
                <a:srgbClr val="58595B"/>
              </a:buClr>
              <a:buFontTx/>
              <a:buNone/>
              <a:defRPr sz="1593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3pPr>
            <a:lvl4pPr marL="1370306" indent="0">
              <a:buFontTx/>
              <a:buNone/>
              <a:defRPr/>
            </a:lvl4pPr>
            <a:lvl5pPr marL="1822334" indent="0">
              <a:buFontTx/>
              <a:buNone/>
              <a:defRPr/>
            </a:lvl5pPr>
          </a:lstStyle>
          <a:p>
            <a:pPr lvl="0"/>
            <a:r>
              <a:rPr lang="de-DE" dirty="0"/>
              <a:t>Textinhalte in Kombination mit einem Bild kann so platziert werden. Bild ist oben bündig zum Text zu platzieren.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Der Text ist in Arial Regular 20/24 gehalten und sollte nur bei großen Textmengen auf 16/20 gesetzt werden.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6086514" y="2078858"/>
            <a:ext cx="5045037" cy="430655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 dirty="0"/>
              <a:t>Abbildung</a:t>
            </a:r>
          </a:p>
        </p:txBody>
      </p:sp>
    </p:spTree>
    <p:extLst>
      <p:ext uri="{BB962C8B-B14F-4D97-AF65-F5344CB8AC3E}">
        <p14:creationId xmlns:p14="http://schemas.microsoft.com/office/powerpoint/2010/main" val="936324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6182" y="538008"/>
            <a:ext cx="10135528" cy="71734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Aft>
                <a:spcPts val="498"/>
              </a:spcAft>
              <a:defRPr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Hier steht die Überschrift zu diesem</a:t>
            </a:r>
            <a:br>
              <a:rPr lang="de-DE" dirty="0"/>
            </a:br>
            <a:r>
              <a:rPr lang="de-DE" dirty="0"/>
              <a:t>Teil ihrer Präsentation.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633491" y="6523308"/>
            <a:ext cx="7506028" cy="25089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Abitur - und dann? Herzog 2021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974011" y="2016780"/>
            <a:ext cx="9898226" cy="43686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 dirty="0"/>
              <a:t>Grafik</a:t>
            </a:r>
          </a:p>
        </p:txBody>
      </p:sp>
    </p:spTree>
    <p:extLst>
      <p:ext uri="{BB962C8B-B14F-4D97-AF65-F5344CB8AC3E}">
        <p14:creationId xmlns:p14="http://schemas.microsoft.com/office/powerpoint/2010/main" val="4145256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ntriertes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56182" y="2293911"/>
            <a:ext cx="10175369" cy="40915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498"/>
              </a:spcAft>
              <a:buClr>
                <a:srgbClr val="E2001A"/>
              </a:buClr>
              <a:buFontTx/>
              <a:buNone/>
              <a:defRPr sz="3285" b="1" baseline="0">
                <a:solidFill>
                  <a:srgbClr val="E2001A"/>
                </a:solidFill>
              </a:defRPr>
            </a:lvl1pPr>
            <a:lvl2pPr marL="521570" indent="0">
              <a:spcBef>
                <a:spcPts val="0"/>
              </a:spcBef>
              <a:spcAft>
                <a:spcPts val="896"/>
              </a:spcAft>
              <a:buClr>
                <a:srgbClr val="58595B"/>
              </a:buClr>
              <a:buFontTx/>
              <a:buNone/>
              <a:defRPr sz="1991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2pPr>
            <a:lvl3pPr marL="834512" indent="0">
              <a:spcBef>
                <a:spcPts val="0"/>
              </a:spcBef>
              <a:spcAft>
                <a:spcPts val="1095"/>
              </a:spcAft>
              <a:buClr>
                <a:srgbClr val="58595B"/>
              </a:buClr>
              <a:buFontTx/>
              <a:buNone/>
              <a:defRPr sz="1593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3pPr>
            <a:lvl4pPr marL="1370306" indent="0">
              <a:buFontTx/>
              <a:buNone/>
              <a:defRPr/>
            </a:lvl4pPr>
            <a:lvl5pPr marL="1822334" indent="0">
              <a:buFontTx/>
              <a:buNone/>
              <a:defRPr/>
            </a:lvl5pPr>
          </a:lstStyle>
          <a:p>
            <a:pPr lvl="0"/>
            <a:r>
              <a:rPr lang="de-DE" dirty="0"/>
              <a:t>Textfeld für die grafische</a:t>
            </a:r>
            <a:br>
              <a:rPr lang="de-DE" dirty="0"/>
            </a:br>
            <a:r>
              <a:rPr lang="de-DE" dirty="0"/>
              <a:t>Akzentuierung eines</a:t>
            </a:r>
            <a:br>
              <a:rPr lang="de-DE" dirty="0"/>
            </a:br>
            <a:r>
              <a:rPr lang="de-DE" dirty="0"/>
              <a:t>Inhalts in Arial 33/38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>
          <a:xfrm>
            <a:off x="3633491" y="6523308"/>
            <a:ext cx="7506028" cy="250897"/>
          </a:xfrm>
          <a:prstGeom prst="rect">
            <a:avLst/>
          </a:prstGeom>
        </p:spPr>
        <p:txBody>
          <a:bodyPr/>
          <a:lstStyle/>
          <a:p>
            <a:r>
              <a:rPr lang="de-DE"/>
              <a:t>Abitur - und dann? Herzog 2021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7703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3355" y="5095691"/>
            <a:ext cx="5951585" cy="42776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286" y="1600622"/>
            <a:ext cx="10973431" cy="4525079"/>
          </a:xfrm>
          <a:prstGeom prst="rect">
            <a:avLst/>
          </a:prstGeom>
        </p:spPr>
        <p:txBody>
          <a:bodyPr/>
          <a:lstStyle/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4518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C2A2-0D6E-434D-9F0C-6EF1CCB07BF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67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5805-A71A-4017-9CA6-25408A3E7E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07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12F6-BBBC-445B-A2C0-AE64D1BBF06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05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90265-64AB-4BC7-A1C0-701A8B2806B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207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E74F-80B4-4DC3-B31E-5603D81EA55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23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8A89C-2A79-4FFF-BFDD-33758A0E81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55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6A11-0A55-4BD7-BE08-E7D92FF1291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Rechteck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hteck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76612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hteck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4C504E4E-5706-42D6-9E8B-28E5D0B373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19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hteck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715646B-69FE-4257-B36E-A55E4FB5D2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00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66" name="Picture 4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938" y="6552928"/>
            <a:ext cx="2011269" cy="204538"/>
          </a:xfrm>
          <a:prstGeom prst="rect">
            <a:avLst/>
          </a:prstGeom>
          <a:noFill/>
        </p:spPr>
      </p:pic>
      <p:grpSp>
        <p:nvGrpSpPr>
          <p:cNvPr id="180232" name="McK Slide Elements"/>
          <p:cNvGrpSpPr>
            <a:grpSpLocks/>
          </p:cNvGrpSpPr>
          <p:nvPr userDrawn="1"/>
        </p:nvGrpSpPr>
        <p:grpSpPr bwMode="auto">
          <a:xfrm>
            <a:off x="714700" y="1143527"/>
            <a:ext cx="11260153" cy="5687585"/>
            <a:chOff x="331" y="706"/>
            <a:chExt cx="5213" cy="3511"/>
          </a:xfrm>
        </p:grpSpPr>
        <p:sp>
          <p:nvSpPr>
            <p:cNvPr id="180233" name="McK Source" hidden="1"/>
            <p:cNvSpPr txBox="1">
              <a:spLocks noChangeArrowheads="1"/>
            </p:cNvSpPr>
            <p:nvPr userDrawn="1"/>
          </p:nvSpPr>
          <p:spPr bwMode="auto">
            <a:xfrm>
              <a:off x="399" y="4104"/>
              <a:ext cx="5145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586372" indent="-586372" defTabSz="913538">
                <a:lnSpc>
                  <a:spcPct val="100000"/>
                </a:lnSpc>
                <a:spcBef>
                  <a:spcPct val="0"/>
                </a:spcBef>
                <a:tabLst>
                  <a:tab pos="543697" algn="r"/>
                </a:tabLst>
              </a:pPr>
              <a:r>
                <a:rPr lang="de-DE" sz="1195">
                  <a:solidFill>
                    <a:schemeClr val="bg1"/>
                  </a:solidFill>
                </a:rPr>
                <a:t>	Quelle:	Projektgruppe 5.1, LAA Sachsen IIc</a:t>
              </a:r>
            </a:p>
          </p:txBody>
        </p:sp>
        <p:sp>
          <p:nvSpPr>
            <p:cNvPr id="180234" name="McK Measure" hidden="1"/>
            <p:cNvSpPr txBox="1">
              <a:spLocks noChangeArrowheads="1"/>
            </p:cNvSpPr>
            <p:nvPr userDrawn="1"/>
          </p:nvSpPr>
          <p:spPr bwMode="auto">
            <a:xfrm>
              <a:off x="331" y="706"/>
              <a:ext cx="5049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5484" tIns="0" rIns="95484" bIns="0">
              <a:spAutoFit/>
            </a:bodyPr>
            <a:lstStyle/>
            <a:p>
              <a:pPr defTabSz="930924">
                <a:lnSpc>
                  <a:spcPct val="100000"/>
                </a:lnSpc>
                <a:spcBef>
                  <a:spcPct val="0"/>
                </a:spcBef>
              </a:pPr>
              <a:r>
                <a:rPr lang="de-DE" sz="1593"/>
                <a:t>Unit of measure</a:t>
              </a:r>
            </a:p>
          </p:txBody>
        </p:sp>
        <p:grpSp>
          <p:nvGrpSpPr>
            <p:cNvPr id="180235" name="McK Legend Boxes" hidden="1"/>
            <p:cNvGrpSpPr>
              <a:grpSpLocks/>
            </p:cNvGrpSpPr>
            <p:nvPr userDrawn="1"/>
          </p:nvGrpSpPr>
          <p:grpSpPr bwMode="auto">
            <a:xfrm>
              <a:off x="4730" y="713"/>
              <a:ext cx="546" cy="664"/>
              <a:chOff x="4902" y="169"/>
              <a:chExt cx="546" cy="665"/>
            </a:xfrm>
          </p:grpSpPr>
          <p:sp>
            <p:nvSpPr>
              <p:cNvPr id="180236" name="Rectangle 12" hidden="1"/>
              <p:cNvSpPr>
                <a:spLocks noChangeArrowheads="1"/>
              </p:cNvSpPr>
              <p:nvPr userDrawn="1"/>
            </p:nvSpPr>
            <p:spPr bwMode="auto">
              <a:xfrm>
                <a:off x="4902" y="178"/>
                <a:ext cx="0" cy="17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endParaRPr lang="de-DE" sz="1792"/>
              </a:p>
            </p:txBody>
          </p:sp>
          <p:sp>
            <p:nvSpPr>
              <p:cNvPr id="180237" name="Rectangle 13" hidden="1"/>
              <p:cNvSpPr>
                <a:spLocks noChangeArrowheads="1"/>
              </p:cNvSpPr>
              <p:nvPr userDrawn="1"/>
            </p:nvSpPr>
            <p:spPr bwMode="auto">
              <a:xfrm>
                <a:off x="4902" y="340"/>
                <a:ext cx="0" cy="17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endParaRPr lang="de-DE" sz="1792"/>
              </a:p>
            </p:txBody>
          </p:sp>
          <p:sp>
            <p:nvSpPr>
              <p:cNvPr id="180238" name="Rectangle 14" hidden="1"/>
              <p:cNvSpPr>
                <a:spLocks noChangeArrowheads="1"/>
              </p:cNvSpPr>
              <p:nvPr userDrawn="1"/>
            </p:nvSpPr>
            <p:spPr bwMode="auto">
              <a:xfrm>
                <a:off x="5172" y="169"/>
                <a:ext cx="276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394"/>
                  <a:t>Legend</a:t>
                </a:r>
              </a:p>
            </p:txBody>
          </p:sp>
          <p:sp>
            <p:nvSpPr>
              <p:cNvPr id="180239" name="Rectangle 15" hidden="1"/>
              <p:cNvSpPr>
                <a:spLocks noChangeArrowheads="1"/>
              </p:cNvSpPr>
              <p:nvPr userDrawn="1"/>
            </p:nvSpPr>
            <p:spPr bwMode="auto">
              <a:xfrm>
                <a:off x="5172" y="331"/>
                <a:ext cx="276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394"/>
                  <a:t>Legend</a:t>
                </a:r>
              </a:p>
            </p:txBody>
          </p:sp>
          <p:sp>
            <p:nvSpPr>
              <p:cNvPr id="180240" name="Rectangle 16" hidden="1"/>
              <p:cNvSpPr>
                <a:spLocks noChangeArrowheads="1"/>
              </p:cNvSpPr>
              <p:nvPr userDrawn="1"/>
            </p:nvSpPr>
            <p:spPr bwMode="auto">
              <a:xfrm>
                <a:off x="5172" y="493"/>
                <a:ext cx="276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394"/>
                  <a:t>Legend</a:t>
                </a:r>
              </a:p>
            </p:txBody>
          </p:sp>
          <p:sp>
            <p:nvSpPr>
              <p:cNvPr id="180241" name="Rectangle 17" hidden="1"/>
              <p:cNvSpPr>
                <a:spLocks noChangeArrowheads="1"/>
              </p:cNvSpPr>
              <p:nvPr userDrawn="1"/>
            </p:nvSpPr>
            <p:spPr bwMode="auto">
              <a:xfrm>
                <a:off x="4902" y="502"/>
                <a:ext cx="0" cy="17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endParaRPr lang="de-DE" sz="1792"/>
              </a:p>
            </p:txBody>
          </p:sp>
          <p:sp>
            <p:nvSpPr>
              <p:cNvPr id="180242" name="Rectangle 18" hidden="1"/>
              <p:cNvSpPr>
                <a:spLocks noChangeArrowheads="1"/>
              </p:cNvSpPr>
              <p:nvPr userDrawn="1"/>
            </p:nvSpPr>
            <p:spPr bwMode="auto">
              <a:xfrm>
                <a:off x="5172" y="655"/>
                <a:ext cx="276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394"/>
                  <a:t>Legend</a:t>
                </a:r>
              </a:p>
            </p:txBody>
          </p:sp>
          <p:sp>
            <p:nvSpPr>
              <p:cNvPr id="180243" name="Rectangle 19" hidden="1"/>
              <p:cNvSpPr>
                <a:spLocks noChangeArrowheads="1"/>
              </p:cNvSpPr>
              <p:nvPr userDrawn="1"/>
            </p:nvSpPr>
            <p:spPr bwMode="auto">
              <a:xfrm>
                <a:off x="4902" y="664"/>
                <a:ext cx="0" cy="170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endParaRPr lang="de-DE" sz="1792"/>
              </a:p>
            </p:txBody>
          </p:sp>
        </p:grpSp>
        <p:sp>
          <p:nvSpPr>
            <p:cNvPr id="180244" name="McK Footnote" hidden="1"/>
            <p:cNvSpPr txBox="1">
              <a:spLocks noChangeArrowheads="1"/>
            </p:cNvSpPr>
            <p:nvPr userDrawn="1"/>
          </p:nvSpPr>
          <p:spPr bwMode="auto">
            <a:xfrm>
              <a:off x="399" y="3902"/>
              <a:ext cx="5145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586372" indent="-586372" defTabSz="913538">
                <a:lnSpc>
                  <a:spcPct val="100000"/>
                </a:lnSpc>
                <a:spcBef>
                  <a:spcPct val="0"/>
                </a:spcBef>
                <a:tabLst>
                  <a:tab pos="543697" algn="r"/>
                </a:tabLst>
              </a:pPr>
              <a:r>
                <a:rPr lang="de-DE" sz="1195"/>
                <a:t>	*	Footnote</a:t>
              </a:r>
            </a:p>
          </p:txBody>
        </p:sp>
      </p:grp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56" y="143470"/>
            <a:ext cx="12004891" cy="731796"/>
          </a:xfrm>
          <a:prstGeom prst="rect">
            <a:avLst/>
          </a:prstGeom>
        </p:spPr>
      </p:pic>
      <p:sp>
        <p:nvSpPr>
          <p:cNvPr id="180263" name="Line 39"/>
          <p:cNvSpPr>
            <a:spLocks noChangeShapeType="1"/>
          </p:cNvSpPr>
          <p:nvPr userDrawn="1"/>
        </p:nvSpPr>
        <p:spPr bwMode="auto">
          <a:xfrm>
            <a:off x="191237" y="6480237"/>
            <a:ext cx="12000082" cy="0"/>
          </a:xfrm>
          <a:prstGeom prst="line">
            <a:avLst/>
          </a:prstGeom>
          <a:noFill/>
          <a:ln w="6350">
            <a:solidFill>
              <a:srgbClr val="58595B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de-DE" sz="1792"/>
          </a:p>
        </p:txBody>
      </p:sp>
    </p:spTree>
    <p:extLst>
      <p:ext uri="{BB962C8B-B14F-4D97-AF65-F5344CB8AC3E}">
        <p14:creationId xmlns:p14="http://schemas.microsoft.com/office/powerpoint/2010/main" val="169199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sldNum="0" hdr="0" dt="0"/>
  <p:txStyles>
    <p:titleStyle>
      <a:lvl1pPr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Arial" charset="0"/>
        </a:defRPr>
      </a:lvl2pPr>
      <a:lvl3pPr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Arial" charset="0"/>
        </a:defRPr>
      </a:lvl3pPr>
      <a:lvl4pPr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Arial" charset="0"/>
        </a:defRPr>
      </a:lvl4pPr>
      <a:lvl5pPr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Arial" charset="0"/>
        </a:defRPr>
      </a:lvl5pPr>
      <a:lvl6pPr marL="455188"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Arial" charset="0"/>
        </a:defRPr>
      </a:lvl6pPr>
      <a:lvl7pPr marL="910377"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Arial" charset="0"/>
        </a:defRPr>
      </a:lvl7pPr>
      <a:lvl8pPr marL="1365565"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Arial" charset="0"/>
        </a:defRPr>
      </a:lvl8pPr>
      <a:lvl9pPr marL="1820753" algn="l" defTabSz="913538" rtl="0" fontAlgn="base">
        <a:lnSpc>
          <a:spcPct val="90000"/>
        </a:lnSpc>
        <a:spcBef>
          <a:spcPct val="0"/>
        </a:spcBef>
        <a:spcAft>
          <a:spcPct val="0"/>
        </a:spcAft>
        <a:defRPr sz="2389" b="1">
          <a:solidFill>
            <a:schemeClr val="tx2"/>
          </a:solidFill>
          <a:latin typeface="Arial" charset="0"/>
        </a:defRPr>
      </a:lvl9pPr>
    </p:titleStyle>
    <p:bodyStyle>
      <a:lvl1pPr marL="342972" indent="-342972" algn="l" defTabSz="913538" rtl="0" fontAlgn="base">
        <a:lnSpc>
          <a:spcPct val="100000"/>
        </a:lnSpc>
        <a:spcBef>
          <a:spcPts val="0"/>
        </a:spcBef>
        <a:spcAft>
          <a:spcPts val="398"/>
        </a:spcAft>
        <a:buClr>
          <a:srgbClr val="E2001A"/>
        </a:buClr>
        <a:buSzPct val="80000"/>
        <a:buFont typeface="Arial" pitchFamily="34" charset="0"/>
        <a:buChar char="▬"/>
        <a:defRPr sz="1991" b="1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73299" indent="-151729" algn="l" defTabSz="913538" rtl="0" fontAlgn="base">
        <a:lnSpc>
          <a:spcPct val="100000"/>
        </a:lnSpc>
        <a:spcBef>
          <a:spcPts val="398"/>
        </a:spcBef>
        <a:spcAft>
          <a:spcPct val="0"/>
        </a:spcAft>
        <a:buClr>
          <a:srgbClr val="58595B"/>
        </a:buClr>
        <a:buFont typeface="Arial" pitchFamily="34" charset="0"/>
        <a:buChar char="•"/>
        <a:defRPr sz="1991">
          <a:solidFill>
            <a:srgbClr val="58595B"/>
          </a:solidFill>
          <a:latin typeface="Arial" pitchFamily="34" charset="0"/>
          <a:cs typeface="Arial" pitchFamily="34" charset="0"/>
        </a:defRPr>
      </a:lvl2pPr>
      <a:lvl3pPr marL="986241" indent="-151729" algn="l" defTabSz="913538" rtl="0" fontAlgn="base">
        <a:lnSpc>
          <a:spcPct val="100000"/>
        </a:lnSpc>
        <a:spcBef>
          <a:spcPts val="348"/>
        </a:spcBef>
        <a:spcAft>
          <a:spcPct val="0"/>
        </a:spcAft>
        <a:buClr>
          <a:srgbClr val="58595B"/>
        </a:buClr>
        <a:buFont typeface="Arial" pitchFamily="34" charset="0"/>
        <a:buChar char="•"/>
        <a:defRPr sz="1394">
          <a:solidFill>
            <a:srgbClr val="58595B"/>
          </a:solidFill>
          <a:latin typeface="+mn-lt"/>
        </a:defRPr>
      </a:lvl3pPr>
      <a:lvl4pPr marL="1599481" indent="-229175" algn="l" defTabSz="913538" rtl="0" fontAlgn="base">
        <a:spcBef>
          <a:spcPct val="20000"/>
        </a:spcBef>
        <a:spcAft>
          <a:spcPct val="0"/>
        </a:spcAft>
        <a:buChar char="–"/>
        <a:defRPr sz="1593">
          <a:solidFill>
            <a:srgbClr val="58595B"/>
          </a:solidFill>
          <a:latin typeface="Arial" pitchFamily="34" charset="0"/>
          <a:cs typeface="Arial" pitchFamily="34" charset="0"/>
        </a:defRPr>
      </a:lvl4pPr>
      <a:lvl5pPr marL="2056251" indent="-233916" algn="l" defTabSz="913538" rtl="0" fontAlgn="base">
        <a:spcBef>
          <a:spcPct val="20000"/>
        </a:spcBef>
        <a:spcAft>
          <a:spcPct val="0"/>
        </a:spcAft>
        <a:buChar char="»"/>
        <a:defRPr sz="1991">
          <a:solidFill>
            <a:schemeClr val="tx1"/>
          </a:solidFill>
          <a:latin typeface="+mn-lt"/>
        </a:defRPr>
      </a:lvl5pPr>
      <a:lvl6pPr marL="2511439" indent="-233916" algn="l" defTabSz="913538" rtl="0" fontAlgn="base">
        <a:spcBef>
          <a:spcPct val="20000"/>
        </a:spcBef>
        <a:spcAft>
          <a:spcPct val="0"/>
        </a:spcAft>
        <a:buChar char="»"/>
        <a:defRPr sz="1991">
          <a:solidFill>
            <a:schemeClr val="tx1"/>
          </a:solidFill>
          <a:latin typeface="+mn-lt"/>
        </a:defRPr>
      </a:lvl6pPr>
      <a:lvl7pPr marL="2966627" indent="-233916" algn="l" defTabSz="913538" rtl="0" fontAlgn="base">
        <a:spcBef>
          <a:spcPct val="20000"/>
        </a:spcBef>
        <a:spcAft>
          <a:spcPct val="0"/>
        </a:spcAft>
        <a:buChar char="»"/>
        <a:defRPr sz="1991">
          <a:solidFill>
            <a:schemeClr val="tx1"/>
          </a:solidFill>
          <a:latin typeface="+mn-lt"/>
        </a:defRPr>
      </a:lvl7pPr>
      <a:lvl8pPr marL="3421815" indent="-233916" algn="l" defTabSz="913538" rtl="0" fontAlgn="base">
        <a:spcBef>
          <a:spcPct val="20000"/>
        </a:spcBef>
        <a:spcAft>
          <a:spcPct val="0"/>
        </a:spcAft>
        <a:buChar char="»"/>
        <a:defRPr sz="1991">
          <a:solidFill>
            <a:schemeClr val="tx1"/>
          </a:solidFill>
          <a:latin typeface="+mn-lt"/>
        </a:defRPr>
      </a:lvl8pPr>
      <a:lvl9pPr marL="3877004" indent="-233916" algn="l" defTabSz="913538" rtl="0" fontAlgn="base">
        <a:spcBef>
          <a:spcPct val="20000"/>
        </a:spcBef>
        <a:spcAft>
          <a:spcPct val="0"/>
        </a:spcAft>
        <a:buChar char="»"/>
        <a:defRPr sz="199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1pPr>
      <a:lvl2pPr marL="455188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2pPr>
      <a:lvl3pPr marL="910377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3pPr>
      <a:lvl4pPr marL="1365565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4pPr>
      <a:lvl5pPr marL="1820753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5pPr>
      <a:lvl6pPr marL="2275942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6pPr>
      <a:lvl7pPr marL="2731130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7pPr>
      <a:lvl8pPr marL="3186318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8pPr>
      <a:lvl9pPr marL="3641507" algn="l" defTabSz="910377" rtl="0" eaLnBrk="1" latinLnBrk="0" hangingPunct="1">
        <a:defRPr sz="17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hyperlink" Target="mailto:Bonn.Berufsberatung@arbeitsagentur.d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20511" y="28280"/>
            <a:ext cx="5458120" cy="1340766"/>
          </a:xfrm>
        </p:spPr>
        <p:txBody>
          <a:bodyPr>
            <a:normAutofit fontScale="90000"/>
          </a:bodyPr>
          <a:lstStyle/>
          <a:p>
            <a:r>
              <a:rPr lang="de-DE" sz="3200" dirty="0"/>
              <a:t>Studien- und Berufsorientierung </a:t>
            </a:r>
            <a:br>
              <a:rPr lang="de-DE" sz="3200" dirty="0"/>
            </a:br>
            <a:r>
              <a:rPr lang="de-DE" sz="3200" dirty="0"/>
              <a:t>am </a:t>
            </a:r>
            <a:r>
              <a:rPr lang="de-DE" sz="3200" dirty="0" err="1"/>
              <a:t>Siegtal</a:t>
            </a:r>
            <a:r>
              <a:rPr lang="de-DE" sz="3200" dirty="0"/>
              <a:t>-Gymnasium</a:t>
            </a:r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439917" y="1556792"/>
            <a:ext cx="11752083" cy="5301208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spcBef>
                <a:spcPct val="20000"/>
              </a:spcBef>
              <a:defRPr/>
            </a:pPr>
            <a:endParaRPr lang="de-DE" sz="1100" b="1" u="sng" dirty="0">
              <a:solidFill>
                <a:prstClr val="white"/>
              </a:solidFill>
              <a:latin typeface="Corbel"/>
            </a:endParaRPr>
          </a:p>
          <a:p>
            <a:pPr>
              <a:spcBef>
                <a:spcPct val="20000"/>
              </a:spcBef>
              <a:defRPr/>
            </a:pPr>
            <a:r>
              <a:rPr lang="de-DE" sz="3200" b="1" u="sng" dirty="0">
                <a:solidFill>
                  <a:prstClr val="white"/>
                </a:solidFill>
                <a:latin typeface="Corbel"/>
              </a:rPr>
              <a:t>Sek I: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3200" dirty="0">
                <a:solidFill>
                  <a:prstClr val="white"/>
                </a:solidFill>
                <a:latin typeface="Corbel"/>
              </a:rPr>
              <a:t>Jg. 8: </a:t>
            </a:r>
            <a:r>
              <a:rPr lang="de-DE" sz="3200" dirty="0">
                <a:solidFill>
                  <a:schemeClr val="bg1"/>
                </a:solidFill>
                <a:latin typeface="Corbel"/>
              </a:rPr>
              <a:t>Potenzialanalyse,  Girls‘ und Boys‘ Day, Berufsfelderkundungen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3200" dirty="0">
                <a:solidFill>
                  <a:schemeClr val="bg1"/>
                </a:solidFill>
                <a:latin typeface="Corbel"/>
              </a:rPr>
              <a:t>Jg. 9: Girls‘ und Boys‘ Day, Berufsfelderkundungen</a:t>
            </a:r>
            <a:endParaRPr lang="de-DE" sz="3200" u="sng" dirty="0">
              <a:solidFill>
                <a:schemeClr val="bg1"/>
              </a:solidFill>
              <a:latin typeface="Corbel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de-DE" sz="3200" b="1" u="sng" dirty="0">
              <a:solidFill>
                <a:prstClr val="white"/>
              </a:solidFill>
              <a:latin typeface="Corbel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de-DE" sz="3200" b="1" u="sng" dirty="0">
                <a:solidFill>
                  <a:prstClr val="white"/>
                </a:solidFill>
                <a:latin typeface="Corbel"/>
              </a:rPr>
              <a:t>Sek II: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Workshops </a:t>
            </a:r>
            <a:r>
              <a:rPr kumimoji="0" lang="en-GB" sz="3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zum</a:t>
            </a: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Thema 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‘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Standortbestimmung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’</a:t>
            </a:r>
            <a:endParaRPr lang="de-DE" sz="3200" dirty="0">
              <a:solidFill>
                <a:schemeClr val="bg1"/>
              </a:solidFill>
              <a:latin typeface="Corbel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3200" dirty="0">
                <a:solidFill>
                  <a:schemeClr val="bg1"/>
                </a:solidFill>
                <a:latin typeface="Corbel"/>
              </a:rPr>
              <a:t>2-wöchiges </a:t>
            </a:r>
            <a:r>
              <a:rPr lang="de-DE" sz="3200" b="1" dirty="0">
                <a:solidFill>
                  <a:srgbClr val="FFFF00"/>
                </a:solidFill>
                <a:latin typeface="Corbel"/>
              </a:rPr>
              <a:t>Betriebspraktikum</a:t>
            </a:r>
            <a:endParaRPr lang="de-DE" sz="2900" dirty="0">
              <a:solidFill>
                <a:schemeClr val="bg1"/>
              </a:solidFill>
              <a:latin typeface="Corbel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100" dirty="0">
                <a:solidFill>
                  <a:prstClr val="white"/>
                </a:solidFill>
                <a:latin typeface="Corbel"/>
              </a:rPr>
              <a:t> Workshops </a:t>
            </a:r>
            <a:r>
              <a:rPr lang="en-GB" sz="3100" dirty="0" err="1">
                <a:solidFill>
                  <a:prstClr val="white"/>
                </a:solidFill>
                <a:latin typeface="Corbel"/>
              </a:rPr>
              <a:t>zu</a:t>
            </a:r>
            <a:r>
              <a:rPr lang="en-GB" sz="3100" dirty="0">
                <a:solidFill>
                  <a:prstClr val="white"/>
                </a:solidFill>
                <a:latin typeface="Corbel"/>
              </a:rPr>
              <a:t> </a:t>
            </a:r>
            <a:r>
              <a:rPr lang="en-GB" sz="3100" b="1" dirty="0">
                <a:solidFill>
                  <a:srgbClr val="FFFF00"/>
                </a:solidFill>
                <a:latin typeface="Corbel"/>
              </a:rPr>
              <a:t>‘</a:t>
            </a:r>
            <a:r>
              <a:rPr lang="en-GB" sz="3100" b="1" dirty="0" err="1">
                <a:solidFill>
                  <a:srgbClr val="FFFF00"/>
                </a:solidFill>
                <a:latin typeface="Corbel"/>
              </a:rPr>
              <a:t>Entscheidungskompetenz</a:t>
            </a:r>
            <a:r>
              <a:rPr lang="en-GB" sz="3100" b="1" dirty="0">
                <a:solidFill>
                  <a:srgbClr val="FFFF00"/>
                </a:solidFill>
                <a:latin typeface="Corbel"/>
              </a:rPr>
              <a:t> I +II</a:t>
            </a:r>
            <a:r>
              <a:rPr lang="en-GB" sz="3100" dirty="0">
                <a:solidFill>
                  <a:srgbClr val="FFFF00"/>
                </a:solidFill>
                <a:latin typeface="Corbel"/>
              </a:rPr>
              <a:t>’</a:t>
            </a:r>
            <a:r>
              <a:rPr lang="en-GB" sz="3100" dirty="0">
                <a:solidFill>
                  <a:prstClr val="white"/>
                </a:solidFill>
                <a:latin typeface="Corbel"/>
              </a:rPr>
              <a:t> </a:t>
            </a:r>
            <a:br>
              <a:rPr lang="en-GB" sz="3100" dirty="0">
                <a:solidFill>
                  <a:prstClr val="white"/>
                </a:solidFill>
                <a:latin typeface="Corbel"/>
              </a:rPr>
            </a:br>
            <a:r>
              <a:rPr lang="en-GB" sz="3100" dirty="0">
                <a:solidFill>
                  <a:prstClr val="white"/>
                </a:solidFill>
                <a:latin typeface="Corbel"/>
              </a:rPr>
              <a:t>  diverse </a:t>
            </a:r>
            <a:r>
              <a:rPr lang="de-DE" sz="2800" b="1" dirty="0">
                <a:solidFill>
                  <a:schemeClr val="bg1"/>
                </a:solidFill>
              </a:rPr>
              <a:t>Informationsveranstaltungen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b="1" dirty="0">
                <a:solidFill>
                  <a:schemeClr val="bg1"/>
                </a:solidFill>
              </a:rPr>
              <a:t>zur Auswahl von Studien- und Ausbildungsplätzen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100" dirty="0">
                <a:solidFill>
                  <a:prstClr val="white"/>
                </a:solidFill>
                <a:latin typeface="Corbel"/>
              </a:rPr>
              <a:t>5 </a:t>
            </a:r>
            <a:r>
              <a:rPr lang="en-GB" sz="3100" dirty="0" err="1">
                <a:solidFill>
                  <a:prstClr val="white"/>
                </a:solidFill>
                <a:latin typeface="Corbel"/>
              </a:rPr>
              <a:t>Praxistage</a:t>
            </a:r>
            <a:r>
              <a:rPr lang="en-GB" sz="3100" dirty="0">
                <a:solidFill>
                  <a:prstClr val="white"/>
                </a:solidFill>
                <a:latin typeface="Corbel"/>
              </a:rPr>
              <a:t> (in Q1-Q2): </a:t>
            </a:r>
            <a:r>
              <a:rPr lang="en-GB" sz="3100" dirty="0" err="1">
                <a:solidFill>
                  <a:schemeClr val="bg1"/>
                </a:solidFill>
                <a:latin typeface="Corbel"/>
              </a:rPr>
              <a:t>Hochschulpraktikum</a:t>
            </a:r>
            <a:r>
              <a:rPr lang="en-GB" sz="3100" dirty="0">
                <a:solidFill>
                  <a:schemeClr val="bg1"/>
                </a:solidFill>
                <a:latin typeface="Corbel"/>
              </a:rPr>
              <a:t> / </a:t>
            </a:r>
            <a:r>
              <a:rPr lang="en-GB" sz="3100" dirty="0" err="1">
                <a:solidFill>
                  <a:schemeClr val="bg1"/>
                </a:solidFill>
                <a:latin typeface="Corbel"/>
              </a:rPr>
              <a:t>Betriebspraktikum</a:t>
            </a:r>
            <a:r>
              <a:rPr lang="en-GB" sz="3200" dirty="0">
                <a:solidFill>
                  <a:schemeClr val="bg1"/>
                </a:solidFill>
                <a:latin typeface="Corbel"/>
              </a:rPr>
              <a:t> </a:t>
            </a:r>
            <a:r>
              <a:rPr lang="en-GB" sz="2600" dirty="0">
                <a:solidFill>
                  <a:srgbClr val="FF0000"/>
                </a:solidFill>
                <a:latin typeface="Corbel"/>
              </a:rPr>
              <a:t>(in </a:t>
            </a:r>
            <a:r>
              <a:rPr lang="en-GB" sz="2600" dirty="0" err="1">
                <a:solidFill>
                  <a:srgbClr val="FF0000"/>
                </a:solidFill>
                <a:latin typeface="Corbel"/>
              </a:rPr>
              <a:t>Planung</a:t>
            </a:r>
            <a:r>
              <a:rPr lang="en-GB" sz="2600" dirty="0">
                <a:solidFill>
                  <a:srgbClr val="FF0000"/>
                </a:solidFill>
                <a:latin typeface="Corbel"/>
              </a:rPr>
              <a:t>)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3200" dirty="0">
                <a:solidFill>
                  <a:prstClr val="white"/>
                </a:solidFill>
                <a:latin typeface="Corbel"/>
              </a:rPr>
              <a:t>Ermöglichung des </a:t>
            </a:r>
            <a:r>
              <a:rPr lang="de-DE" sz="3200" b="1" dirty="0">
                <a:solidFill>
                  <a:srgbClr val="FFFF00"/>
                </a:solidFill>
                <a:latin typeface="Corbel"/>
              </a:rPr>
              <a:t>Besuchs </a:t>
            </a:r>
            <a:r>
              <a:rPr lang="de-DE" sz="3200" b="1">
                <a:solidFill>
                  <a:srgbClr val="FFFF00"/>
                </a:solidFill>
                <a:latin typeface="Corbel"/>
              </a:rPr>
              <a:t>von Berufsorientierungsmessen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3200">
                <a:solidFill>
                  <a:schemeClr val="bg1"/>
                </a:solidFill>
              </a:rPr>
              <a:t>individuelle </a:t>
            </a:r>
            <a:r>
              <a:rPr lang="de-DE" sz="3200" b="1" dirty="0">
                <a:solidFill>
                  <a:srgbClr val="FFFF00"/>
                </a:solidFill>
              </a:rPr>
              <a:t>Berufsberatung/ Sprechstunden</a:t>
            </a:r>
            <a:r>
              <a:rPr lang="de-DE" sz="3200" b="1" dirty="0">
                <a:solidFill>
                  <a:schemeClr val="bg1"/>
                </a:solidFill>
              </a:rPr>
              <a:t>:</a:t>
            </a:r>
            <a:r>
              <a:rPr lang="de-DE" sz="3200" dirty="0">
                <a:solidFill>
                  <a:schemeClr val="bg1"/>
                </a:solidFill>
              </a:rPr>
              <a:t> Frau Bürger (BfA)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de-DE" sz="3200" dirty="0">
                <a:solidFill>
                  <a:schemeClr val="bg1"/>
                </a:solidFill>
              </a:rPr>
              <a:t>Vortragsreihe</a:t>
            </a:r>
            <a:r>
              <a:rPr lang="de-DE" sz="3200" b="1" i="1" dirty="0">
                <a:solidFill>
                  <a:schemeClr val="bg1"/>
                </a:solidFill>
              </a:rPr>
              <a:t> </a:t>
            </a:r>
            <a:r>
              <a:rPr lang="de-DE" sz="3200" b="1" i="1" dirty="0">
                <a:solidFill>
                  <a:srgbClr val="FFFF00"/>
                </a:solidFill>
              </a:rPr>
              <a:t>‚Perspektiven nach dem Abitur‘ </a:t>
            </a:r>
            <a:r>
              <a:rPr lang="de-DE" sz="3200" dirty="0">
                <a:solidFill>
                  <a:schemeClr val="bg1"/>
                </a:solidFill>
              </a:rPr>
              <a:t>(freiwillige Teilnahme)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de-DE" sz="3200" b="1" dirty="0">
              <a:solidFill>
                <a:srgbClr val="FFFF00"/>
              </a:solidFill>
              <a:latin typeface="Corbel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733880" y="0"/>
            <a:ext cx="5458120" cy="1844825"/>
          </a:xfrm>
          <a:prstGeom prst="roundRect">
            <a:avLst/>
          </a:prstGeom>
          <a:solidFill>
            <a:srgbClr val="3333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000" dirty="0">
                <a:solidFill>
                  <a:prstClr val="white"/>
                </a:solidFill>
                <a:latin typeface="Corbel"/>
              </a:rPr>
              <a:t>Ansprechpartner*innen: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white"/>
                </a:solidFill>
                <a:latin typeface="Corbel"/>
              </a:rPr>
              <a:t>Frau Röpke </a:t>
            </a:r>
            <a:r>
              <a:rPr lang="de-DE" sz="2000" dirty="0">
                <a:solidFill>
                  <a:prstClr val="white"/>
                </a:solidFill>
                <a:latin typeface="Corbel"/>
              </a:rPr>
              <a:t>(</a:t>
            </a:r>
            <a:r>
              <a:rPr lang="de-DE" sz="2000" dirty="0" err="1">
                <a:solidFill>
                  <a:prstClr val="white"/>
                </a:solidFill>
                <a:latin typeface="Corbel"/>
              </a:rPr>
              <a:t>StuBO</a:t>
            </a:r>
            <a:r>
              <a:rPr lang="de-DE" sz="2000" dirty="0">
                <a:solidFill>
                  <a:prstClr val="white"/>
                </a:solidFill>
                <a:latin typeface="Corbel"/>
              </a:rPr>
              <a:t>; SI+SII)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white"/>
                </a:solidFill>
                <a:latin typeface="Corbel"/>
              </a:rPr>
              <a:t>Frau Kaulen/Herr </a:t>
            </a:r>
            <a:r>
              <a:rPr lang="de-DE" sz="2000" b="1" dirty="0" err="1">
                <a:solidFill>
                  <a:prstClr val="white"/>
                </a:solidFill>
                <a:latin typeface="Corbel"/>
              </a:rPr>
              <a:t>Berwanger</a:t>
            </a:r>
            <a:r>
              <a:rPr lang="de-DE" sz="2000" b="1" dirty="0">
                <a:solidFill>
                  <a:prstClr val="white"/>
                </a:solidFill>
                <a:latin typeface="Corbel"/>
              </a:rPr>
              <a:t> </a:t>
            </a:r>
            <a:r>
              <a:rPr lang="de-DE" sz="2000" dirty="0">
                <a:solidFill>
                  <a:prstClr val="white"/>
                </a:solidFill>
                <a:latin typeface="Corbel"/>
              </a:rPr>
              <a:t>(Potenzialanalyse)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white"/>
                </a:solidFill>
                <a:latin typeface="Corbel"/>
              </a:rPr>
              <a:t>Herr Langenbach </a:t>
            </a:r>
            <a:r>
              <a:rPr lang="de-DE" sz="2000" dirty="0">
                <a:solidFill>
                  <a:prstClr val="white"/>
                </a:solidFill>
                <a:latin typeface="Corbel"/>
              </a:rPr>
              <a:t>(BFE/EP-Praktikum)</a:t>
            </a:r>
            <a:endParaRPr lang="de-DE" sz="2000" b="1" dirty="0">
              <a:solidFill>
                <a:prstClr val="white"/>
              </a:solidFill>
              <a:latin typeface="Corbe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white"/>
                </a:solidFill>
                <a:latin typeface="Corbel"/>
              </a:rPr>
              <a:t>Frau Bürger </a:t>
            </a:r>
            <a:r>
              <a:rPr lang="de-DE" sz="2000" dirty="0">
                <a:solidFill>
                  <a:prstClr val="white"/>
                </a:solidFill>
                <a:latin typeface="Corbel"/>
              </a:rPr>
              <a:t>(Bundesagentur für Arbeit)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DCC30A84-8EE8-4DE3-AEE8-AC925A3E1FD0}"/>
              </a:ext>
            </a:extLst>
          </p:cNvPr>
          <p:cNvSpPr/>
          <p:nvPr/>
        </p:nvSpPr>
        <p:spPr>
          <a:xfrm>
            <a:off x="-17283" y="3885957"/>
            <a:ext cx="914399" cy="134076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9498" y="1082166"/>
            <a:ext cx="10143240" cy="4525079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315128" y="250653"/>
            <a:ext cx="5825660" cy="533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0377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3186" b="1" dirty="0">
                <a:solidFill>
                  <a:srgbClr val="000000"/>
                </a:solidFill>
                <a:latin typeface="Arial" charset="0"/>
              </a:rPr>
              <a:t>Berufs- und Studienberatung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764328" y="2506929"/>
            <a:ext cx="3827210" cy="38222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3210" tIns="46603" rIns="93210" bIns="46603" anchor="ctr"/>
          <a:lstStyle/>
          <a:p>
            <a:pPr algn="ctr" defTabSz="93250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996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2952" y="954078"/>
            <a:ext cx="1232176" cy="1875578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2036334" y="2973263"/>
            <a:ext cx="3753219" cy="861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3250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991" b="1" dirty="0">
                <a:solidFill>
                  <a:srgbClr val="000000"/>
                </a:solidFill>
                <a:latin typeface="Arial" charset="0"/>
              </a:rPr>
              <a:t>Susanne Bürger</a:t>
            </a:r>
          </a:p>
          <a:p>
            <a:pPr defTabSz="93250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792" u="sng" dirty="0">
                <a:solidFill>
                  <a:srgbClr val="000000"/>
                </a:solidFill>
                <a:latin typeface="Arial" charset="0"/>
              </a:rPr>
              <a:t>Studien- und Berufsberaterin</a:t>
            </a:r>
          </a:p>
          <a:p>
            <a:pPr defTabSz="910377" fontAlgn="base">
              <a:lnSpc>
                <a:spcPct val="90000"/>
              </a:lnSpc>
              <a:spcBef>
                <a:spcPts val="597"/>
              </a:spcBef>
              <a:spcAft>
                <a:spcPct val="0"/>
              </a:spcAft>
            </a:pPr>
            <a:endParaRPr lang="de-DE" sz="796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175" y="3831376"/>
            <a:ext cx="1084449" cy="957108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8075E736-8B70-42A7-B2FC-91ABA3BB317B}"/>
              </a:ext>
            </a:extLst>
          </p:cNvPr>
          <p:cNvSpPr txBox="1"/>
          <p:nvPr/>
        </p:nvSpPr>
        <p:spPr>
          <a:xfrm>
            <a:off x="3088263" y="4023971"/>
            <a:ext cx="2515657" cy="514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0377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195" b="1" dirty="0">
                <a:solidFill>
                  <a:srgbClr val="000000"/>
                </a:solidFill>
                <a:latin typeface="Arial" charset="0"/>
              </a:rPr>
              <a:t>Beratung in der Schule </a:t>
            </a:r>
          </a:p>
          <a:p>
            <a:pPr defTabSz="910377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195" b="1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de-DE" sz="1195" b="1">
                <a:solidFill>
                  <a:srgbClr val="000000"/>
                </a:solidFill>
                <a:latin typeface="Arial" charset="0"/>
              </a:rPr>
              <a:t>nach Vereinbarung)</a:t>
            </a:r>
            <a:endParaRPr lang="de-DE" sz="1195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6334" y="4980891"/>
            <a:ext cx="476188" cy="316557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5048" y="5512074"/>
            <a:ext cx="584681" cy="584681"/>
          </a:xfrm>
          <a:prstGeom prst="rect">
            <a:avLst/>
          </a:prstGeom>
        </p:spPr>
      </p:pic>
      <p:sp>
        <p:nvSpPr>
          <p:cNvPr id="22" name="Rechteck 21"/>
          <p:cNvSpPr/>
          <p:nvPr/>
        </p:nvSpPr>
        <p:spPr>
          <a:xfrm>
            <a:off x="2484400" y="4790493"/>
            <a:ext cx="3170094" cy="82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3250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95" b="1" dirty="0">
                <a:latin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 </a:t>
            </a:r>
            <a:r>
              <a:rPr lang="de-DE" sz="1195" b="1" dirty="0" err="1">
                <a:latin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</a:t>
            </a:r>
            <a:r>
              <a:rPr lang="de-DE" sz="1195" b="1" dirty="0">
                <a:latin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</a:p>
          <a:p>
            <a:pPr defTabSz="93250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95" b="1" dirty="0">
                <a:solidFill>
                  <a:srgbClr val="0000CC"/>
                </a:solidFill>
                <a:latin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Bonn.Berufsberatung@arbeitsagentur.de</a:t>
            </a:r>
          </a:p>
          <a:p>
            <a:pPr defTabSz="93250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95" b="1" u="sng" dirty="0">
                <a:latin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Infos: </a:t>
            </a:r>
          </a:p>
          <a:p>
            <a:pPr defTabSz="93250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95" b="1" dirty="0">
                <a:solidFill>
                  <a:srgbClr val="0000CC"/>
                </a:solidFill>
                <a:latin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https://www.arbeitsagentur.de/bildung</a:t>
            </a:r>
            <a:endParaRPr lang="de-DE" sz="1195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728563" y="5796307"/>
            <a:ext cx="1651414" cy="2762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3250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95" b="1" dirty="0">
                <a:solidFill>
                  <a:srgbClr val="000000"/>
                </a:solidFill>
                <a:latin typeface="Arial" charset="0"/>
              </a:rPr>
              <a:t>Tel.: 0800/ 4 5555 00</a:t>
            </a:r>
          </a:p>
        </p:txBody>
      </p:sp>
      <p:sp>
        <p:nvSpPr>
          <p:cNvPr id="25" name="Rectangle 212"/>
          <p:cNvSpPr>
            <a:spLocks noChangeArrowheads="1"/>
          </p:cNvSpPr>
          <p:nvPr/>
        </p:nvSpPr>
        <p:spPr bwMode="auto">
          <a:xfrm>
            <a:off x="5977110" y="2499889"/>
            <a:ext cx="4372797" cy="38105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3210" tIns="46603" rIns="93210" bIns="46603" anchor="ctr"/>
          <a:lstStyle/>
          <a:p>
            <a:pPr defTabSz="932504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1593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6078057" y="2306308"/>
            <a:ext cx="4271850" cy="3240095"/>
          </a:xfrm>
          <a:prstGeom prst="rect">
            <a:avLst/>
          </a:prstGeom>
        </p:spPr>
        <p:txBody>
          <a:bodyPr/>
          <a:lstStyle>
            <a:lvl1pPr marL="344488" indent="-344488" algn="l" defTabSz="917575" rtl="0" fontAlgn="base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E2001A"/>
              </a:buClr>
              <a:buSzPct val="80000"/>
              <a:buFont typeface="Arial" pitchFamily="34" charset="0"/>
              <a:buChar char="▬"/>
              <a:defRPr sz="2000" b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76275" indent="-152400" algn="l" defTabSz="917575" rtl="0" fontAlgn="base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58595B"/>
              </a:buClr>
              <a:buFont typeface="Arial" pitchFamily="34" charset="0"/>
              <a:buChar char="•"/>
              <a:defRPr sz="2000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2pPr>
            <a:lvl3pPr marL="990600" indent="-152400" algn="l" defTabSz="917575" rtl="0" fontAlgn="base">
              <a:lnSpc>
                <a:spcPct val="100000"/>
              </a:lnSpc>
              <a:spcBef>
                <a:spcPts val="350"/>
              </a:spcBef>
              <a:spcAft>
                <a:spcPct val="0"/>
              </a:spcAft>
              <a:buClr>
                <a:srgbClr val="58595B"/>
              </a:buClr>
              <a:buFont typeface="Arial" pitchFamily="34" charset="0"/>
              <a:buChar char="•"/>
              <a:defRPr sz="1400">
                <a:solidFill>
                  <a:srgbClr val="58595B"/>
                </a:solidFill>
                <a:latin typeface="+mn-lt"/>
              </a:defRPr>
            </a:lvl3pPr>
            <a:lvl4pPr marL="1606550" indent="-230188" algn="l" defTabSz="917575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58595B"/>
                </a:solidFill>
                <a:latin typeface="Arial" pitchFamily="34" charset="0"/>
                <a:cs typeface="Arial" pitchFamily="34" charset="0"/>
              </a:defRPr>
            </a:lvl4pPr>
            <a:lvl5pPr marL="2065338" indent="-234950" algn="l" defTabSz="91757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22538" indent="-234950" algn="l" defTabSz="91757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9738" indent="-234950" algn="l" defTabSz="91757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36938" indent="-234950" algn="l" defTabSz="91757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94138" indent="-234950" algn="l" defTabSz="91757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72" indent="-342972" defTabSz="913538">
              <a:lnSpc>
                <a:spcPct val="90000"/>
              </a:lnSpc>
              <a:spcAft>
                <a:spcPts val="398"/>
              </a:spcAft>
              <a:buNone/>
            </a:pPr>
            <a:endParaRPr lang="de-DE" sz="1493" kern="0" dirty="0">
              <a:solidFill>
                <a:srgbClr val="000000"/>
              </a:solidFill>
            </a:endParaRPr>
          </a:p>
          <a:p>
            <a:pPr marL="342972" indent="-342972" defTabSz="913538">
              <a:spcAft>
                <a:spcPts val="398"/>
              </a:spcAft>
              <a:buNone/>
            </a:pPr>
            <a:r>
              <a:rPr lang="de-DE" sz="1991" u="sng" kern="0" dirty="0">
                <a:solidFill>
                  <a:srgbClr val="FF0000"/>
                </a:solidFill>
              </a:rPr>
              <a:t>Melde dich zu einer Beratung an !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Was soll ich werden?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Ich will was machen mit…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Wie werde ich…?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Was soll ich studieren….und wo?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Duale Studiensuche…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Ausbildungssuche…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Bewerbungscoaching…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Beruf und Karriere…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Jobbörsen…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r>
              <a:rPr lang="de-DE" sz="1792" kern="0" dirty="0">
                <a:solidFill>
                  <a:srgbClr val="000000"/>
                </a:solidFill>
              </a:rPr>
              <a:t>Auszeit nach dem Abi</a:t>
            </a:r>
          </a:p>
          <a:p>
            <a:pPr marL="342972" indent="-342972" defTabSz="913538">
              <a:spcAft>
                <a:spcPts val="398"/>
              </a:spcAft>
              <a:buFont typeface="Wingdings" panose="05000000000000000000" pitchFamily="2" charset="2"/>
              <a:buChar char="Ø"/>
            </a:pPr>
            <a:endParaRPr lang="de-DE" sz="1394" kern="0" dirty="0">
              <a:solidFill>
                <a:srgbClr val="000000"/>
              </a:solidFill>
            </a:endParaRPr>
          </a:p>
          <a:p>
            <a:pPr marL="521570" lvl="1" indent="0" algn="ctr" defTabSz="913538">
              <a:lnSpc>
                <a:spcPct val="150000"/>
              </a:lnSpc>
              <a:spcBef>
                <a:spcPts val="398"/>
              </a:spcBef>
              <a:buNone/>
            </a:pPr>
            <a:r>
              <a:rPr lang="de-DE" sz="1593" b="1" kern="0" dirty="0">
                <a:solidFill>
                  <a:srgbClr val="FF0000"/>
                </a:solidFill>
              </a:rPr>
              <a:t> </a:t>
            </a:r>
            <a:endParaRPr lang="de-DE" sz="1593" b="1" kern="0" dirty="0">
              <a:solidFill>
                <a:srgbClr val="000000"/>
              </a:solidFill>
            </a:endParaRPr>
          </a:p>
        </p:txBody>
      </p:sp>
      <p:pic>
        <p:nvPicPr>
          <p:cNvPr id="1026" name="Picture 2" descr="Bildergebnis für berufswahl symbo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1377" y="5297448"/>
            <a:ext cx="990974" cy="73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tails zu ähnlichen Bildern anzeig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338" y="823337"/>
            <a:ext cx="2494234" cy="165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234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haltsfolien">
  <a:themeElements>
    <a:clrScheme name="Inhaltsfol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2001A"/>
      </a:accent1>
      <a:accent2>
        <a:srgbClr val="777777"/>
      </a:accent2>
      <a:accent3>
        <a:srgbClr val="FFFFFF"/>
      </a:accent3>
      <a:accent4>
        <a:srgbClr val="000000"/>
      </a:accent4>
      <a:accent5>
        <a:srgbClr val="EEAAAB"/>
      </a:accent5>
      <a:accent6>
        <a:srgbClr val="6B6B6B"/>
      </a:accent6>
      <a:hlink>
        <a:srgbClr val="0000CC"/>
      </a:hlink>
      <a:folHlink>
        <a:srgbClr val="969696"/>
      </a:folHlink>
    </a:clrScheme>
    <a:fontScheme name="Inhaltsfol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7575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7575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halts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001A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EAAAB"/>
        </a:accent5>
        <a:accent6>
          <a:srgbClr val="6B6B6B"/>
        </a:accent6>
        <a:hlink>
          <a:srgbClr val="0000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Breitbild</PresentationFormat>
  <Paragraphs>56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Calibri</vt:lpstr>
      <vt:lpstr>Corbel</vt:lpstr>
      <vt:lpstr>Symbol</vt:lpstr>
      <vt:lpstr>Times New Roman</vt:lpstr>
      <vt:lpstr>Wingdings</vt:lpstr>
      <vt:lpstr>Wingdings 2</vt:lpstr>
      <vt:lpstr>Wingdings 3</vt:lpstr>
      <vt:lpstr>Modul</vt:lpstr>
      <vt:lpstr>Inhaltsfolien</vt:lpstr>
      <vt:lpstr>Studien- und Berufsorientierung  am Siegtal-Gymnasium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Studien- und Berufsorientierung  am Siegtal-Gymnasium</dc:title>
  <dc:creator>Barbara Röpke</dc:creator>
  <cp:lastModifiedBy>Barbara Röpke</cp:lastModifiedBy>
  <cp:revision>11</cp:revision>
  <dcterms:created xsi:type="dcterms:W3CDTF">2020-08-24T15:48:02Z</dcterms:created>
  <dcterms:modified xsi:type="dcterms:W3CDTF">2023-01-03T10:43:35Z</dcterms:modified>
</cp:coreProperties>
</file>